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4"/>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312" r:id="rId53"/>
    <p:sldId id="343" r:id="rId54"/>
    <p:sldId id="365" r:id="rId55"/>
    <p:sldId id="344" r:id="rId56"/>
    <p:sldId id="342" r:id="rId57"/>
    <p:sldId id="281" r:id="rId58"/>
    <p:sldId id="280" r:id="rId59"/>
    <p:sldId id="276" r:id="rId60"/>
    <p:sldId id="266" r:id="rId61"/>
    <p:sldId id="267" r:id="rId62"/>
    <p:sldId id="404" r:id="rId63"/>
    <p:sldId id="279" r:id="rId64"/>
    <p:sldId id="352" r:id="rId65"/>
    <p:sldId id="287" r:id="rId66"/>
    <p:sldId id="394" r:id="rId67"/>
    <p:sldId id="397" r:id="rId68"/>
    <p:sldId id="395" r:id="rId69"/>
    <p:sldId id="396" r:id="rId70"/>
    <p:sldId id="379" r:id="rId71"/>
    <p:sldId id="406" r:id="rId72"/>
    <p:sldId id="380" r:id="rId73"/>
    <p:sldId id="403" r:id="rId74"/>
    <p:sldId id="346" r:id="rId75"/>
    <p:sldId id="347" r:id="rId76"/>
    <p:sldId id="369" r:id="rId77"/>
    <p:sldId id="376" r:id="rId78"/>
    <p:sldId id="407" r:id="rId79"/>
    <p:sldId id="405" r:id="rId80"/>
    <p:sldId id="377" r:id="rId81"/>
    <p:sldId id="408" r:id="rId82"/>
    <p:sldId id="372" r:id="rId83"/>
    <p:sldId id="410" r:id="rId84"/>
    <p:sldId id="351" r:id="rId85"/>
    <p:sldId id="409" r:id="rId86"/>
    <p:sldId id="389" r:id="rId87"/>
    <p:sldId id="366" r:id="rId88"/>
    <p:sldId id="402" r:id="rId89"/>
    <p:sldId id="391" r:id="rId90"/>
    <p:sldId id="308" r:id="rId91"/>
    <p:sldId id="293" r:id="rId92"/>
    <p:sldId id="30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14-Oct-20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14-Oct-20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14-Oct-20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14-Oct-20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14-Oct-20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14-Oct-20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14-Oct-20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14-Oct-20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14-Oct-20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14-Oct-20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14-Oct-20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14-Oct-20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14-Oct-20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0.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1.png"/><Relationship Id="rId9" Type="http://schemas.openxmlformats.org/officeDocument/2006/relationships/image" Target="../media/image77.png"/></Relationships>
</file>

<file path=ppt/slides/_rels/slide7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3.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1.png"/><Relationship Id="rId5" Type="http://schemas.openxmlformats.org/officeDocument/2006/relationships/image" Target="../media/image84.png"/><Relationship Id="rId10" Type="http://schemas.openxmlformats.org/officeDocument/2006/relationships/image" Target="../media/image90.png"/><Relationship Id="rId4" Type="http://schemas.openxmlformats.org/officeDocument/2006/relationships/image" Target="../media/image83.png"/><Relationship Id="rId9" Type="http://schemas.openxmlformats.org/officeDocument/2006/relationships/image" Target="../media/image89.png"/><Relationship Id="rId1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a:t>
            </a:r>
            <a:r>
              <a:rPr lang="en-US">
                <a:latin typeface="Times New Roman" pitchFamily="18" charset="0"/>
                <a:cs typeface="Times New Roman" pitchFamily="18" charset="0"/>
              </a:rPr>
              <a:t>Current </a:t>
            </a:r>
            <a:r>
              <a:rPr lang="en-US"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xmlns="" xmlns:a14="http://schemas.microsoft.com/office/drawing/2010/main" val="20000"/>
                        </a:ext>
                      </a:extLst>
                    </a:gridCol>
                    <a:gridCol w="1078824">
                      <a:extLst>
                        <a:ext uri="{9D8B030D-6E8A-4147-A177-3AD203B41FA5}">
                          <a16:colId xmlns:a16="http://schemas.microsoft.com/office/drawing/2014/main" xmlns="" xmlns:a14="http://schemas.microsoft.com/office/drawing/2010/main" val="20001"/>
                        </a:ext>
                      </a:extLst>
                    </a:gridCol>
                    <a:gridCol w="914276">
                      <a:extLst>
                        <a:ext uri="{9D8B030D-6E8A-4147-A177-3AD203B41FA5}">
                          <a16:colId xmlns:a16="http://schemas.microsoft.com/office/drawing/2014/main" xmlns="" xmlns:a14="http://schemas.microsoft.com/office/drawing/2010/main" val="20002"/>
                        </a:ext>
                      </a:extLst>
                    </a:gridCol>
                    <a:gridCol w="1047223">
                      <a:extLst>
                        <a:ext uri="{9D8B030D-6E8A-4147-A177-3AD203B41FA5}">
                          <a16:colId xmlns:a16="http://schemas.microsoft.com/office/drawing/2014/main" xmlns="" xmlns:a14="http://schemas.microsoft.com/office/drawing/2010/main" val="20003"/>
                        </a:ext>
                      </a:extLst>
                    </a:gridCol>
                    <a:gridCol w="980750">
                      <a:extLst>
                        <a:ext uri="{9D8B030D-6E8A-4147-A177-3AD203B41FA5}">
                          <a16:colId xmlns:a16="http://schemas.microsoft.com/office/drawing/2014/main" xmlns="" xmlns:a14="http://schemas.microsoft.com/office/drawing/2010/main" val="20004"/>
                        </a:ext>
                      </a:extLst>
                    </a:gridCol>
                    <a:gridCol w="980750">
                      <a:extLst>
                        <a:ext uri="{9D8B030D-6E8A-4147-A177-3AD203B41FA5}">
                          <a16:colId xmlns:a16="http://schemas.microsoft.com/office/drawing/2014/main" xmlns="" xmlns:a14="http://schemas.microsoft.com/office/drawing/2010/main" val="20005"/>
                        </a:ext>
                      </a:extLst>
                    </a:gridCol>
                    <a:gridCol w="1176899">
                      <a:extLst>
                        <a:ext uri="{9D8B030D-6E8A-4147-A177-3AD203B41FA5}">
                          <a16:colId xmlns:a16="http://schemas.microsoft.com/office/drawing/2014/main" xmlns="" xmlns:a14="http://schemas.microsoft.com/office/drawing/2010/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xmlns="" xmlns:a14="http://schemas.microsoft.com/office/drawing/2010/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xmlns="" xmlns:a14="http://schemas.microsoft.com/office/drawing/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4="http://schemas.microsoft.com/office/drawing/2010/main" xmlns="" xmlns:a16="http://schemas.microsoft.com/office/drawing/2014/main" val="3581561559"/>
                        </a:ext>
                      </a:extLst>
                    </a:gridCol>
                    <a:gridCol w="4132130">
                      <a:extLst>
                        <a:ext uri="{9D8B030D-6E8A-4147-A177-3AD203B41FA5}">
                          <a16:colId xmlns:a14="http://schemas.microsoft.com/office/drawing/2010/main" xmlns=""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4="http://schemas.microsoft.com/office/drawing/2010/main" xmlns="" xmlns:a16="http://schemas.microsoft.com/office/drawing/2014/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4="http://schemas.microsoft.com/office/drawing/2010/main" xmlns="" xmlns:a16="http://schemas.microsoft.com/office/drawing/2014/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4="http://schemas.microsoft.com/office/drawing/2010/main" xmlns="" xmlns:a16="http://schemas.microsoft.com/office/drawing/2014/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4="http://schemas.microsoft.com/office/drawing/2010/main" xmlns="" xmlns:a16="http://schemas.microsoft.com/office/drawing/2014/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5823857" cy="5032375"/>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5823857" cy="5032375"/>
              </a:xfrm>
              <a:blipFill>
                <a:blip r:embed="rId2"/>
                <a:stretch>
                  <a:fillRect l="-1152" t="-121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77500" lnSpcReduction="20000"/>
              </a:bodyPr>
              <a:lstStyle/>
              <a:p>
                <a:pPr>
                  <a:lnSpc>
                    <a:spcPct val="120000"/>
                  </a:lnSpc>
                </a:pPr>
                <a:r>
                  <a:rPr lang="en-US" dirty="0" smtClean="0">
                    <a:latin typeface="Times New Roman" pitchFamily="18" charset="0"/>
                    <a:cs typeface="Times New Roman" pitchFamily="18" charset="0"/>
                  </a:rPr>
                  <a:t>Gyrotropic </a:t>
                </a:r>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 </a:t>
                </a:r>
                <a:r>
                  <a:rPr lang="en-US" dirty="0">
                    <a:latin typeface="Times New Roman" pitchFamily="18" charset="0"/>
                    <a:cs typeface="Times New Roman" pitchFamily="18" charset="0"/>
                  </a:rPr>
                  <a:t>model </a:t>
                </a:r>
                <a:r>
                  <a:rPr lang="en-US" dirty="0" smtClean="0">
                    <a:latin typeface="Times New Roman" pitchFamily="18" charset="0"/>
                    <a:cs typeface="Times New Roman" pitchFamily="18" charset="0"/>
                  </a:rPr>
                  <a:t>describes </a:t>
                </a:r>
                <a:r>
                  <a:rPr lang="en-US" dirty="0">
                    <a:latin typeface="Times New Roman" pitchFamily="18" charset="0"/>
                    <a:cs typeface="Times New Roman" pitchFamily="18" charset="0"/>
                  </a:rPr>
                  <a:t>the precessional motion of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dipoles in a </a:t>
                </a:r>
                <a:r>
                  <a:rPr lang="en-US" dirty="0" smtClean="0">
                    <a:latin typeface="Times New Roman" pitchFamily="18" charset="0"/>
                    <a:cs typeface="Times New Roman" pitchFamily="18" charset="0"/>
                  </a:rPr>
                  <a:t>static magnetic </a:t>
                </a:r>
                <a:r>
                  <a:rPr lang="en-US" dirty="0">
                    <a:latin typeface="Times New Roman" pitchFamily="18" charset="0"/>
                    <a:cs typeface="Times New Roman" pitchFamily="18" charset="0"/>
                  </a:rPr>
                  <a:t>field.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1" i="1" smtClean="0">
                              <a:latin typeface="Cambria Math" panose="02040503050406030204" pitchFamily="18" charset="0"/>
                            </a:rPr>
                            <m:t>𝑴</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𝑑𝑡</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𝑑</m:t>
                          </m:r>
                          <m:r>
                            <a:rPr lang="en-US" b="1" i="1" smtClean="0">
                              <a:latin typeface="Cambria Math" panose="02040503050406030204" pitchFamily="18" charset="0"/>
                            </a:rPr>
                            <m:t>𝑴</m:t>
                          </m:r>
                        </m:num>
                        <m:den>
                          <m:r>
                            <a:rPr lang="en-US" i="1">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𝑴</m:t>
                          </m:r>
                        </m:num>
                        <m:den>
                          <m:r>
                            <a:rPr lang="en-US" i="1">
                              <a:latin typeface="Cambria Math" panose="02040503050406030204" pitchFamily="18" charset="0"/>
                            </a:rPr>
                            <m:t>𝑑𝑡</m:t>
                          </m:r>
                        </m:den>
                      </m:f>
                      <m:r>
                        <a:rPr lang="en-US" i="1">
                          <a:latin typeface="Cambria Math" panose="02040503050406030204" pitchFamily="18" charset="0"/>
                        </a:rPr>
                        <m:t>×</m:t>
                      </m:r>
                      <m:r>
                        <a:rPr lang="en-US" b="1" i="1">
                          <a:latin typeface="Cambria Math" panose="02040503050406030204" pitchFamily="18" charset="0"/>
                        </a:rPr>
                        <m:t>𝒃</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1" i="1" smtClean="0">
                          <a:latin typeface="Cambria Math" panose="02040503050406030204" pitchFamily="18" charset="0"/>
                        </a:rPr>
                        <m:t>𝑴</m:t>
                      </m:r>
                      <m:r>
                        <a:rPr lang="en-US" b="0" i="1" smtClean="0">
                          <a:latin typeface="Cambria Math" panose="02040503050406030204" pitchFamily="18" charset="0"/>
                        </a:rPr>
                        <m:t>=</m:t>
                      </m:r>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pPr marL="0" indent="0">
                  <a:lnSpc>
                    <a:spcPct val="120000"/>
                  </a:lnSpc>
                  <a:buNone/>
                </a:pPr>
                <a14:m>
                  <m:oMath xmlns:m="http://schemas.openxmlformats.org/officeDocument/2006/math">
                    <m:r>
                      <a:rPr lang="en-US" b="1" i="1" smtClean="0">
                        <a:latin typeface="Cambria Math" panose="02040503050406030204" pitchFamily="18" charset="0"/>
                      </a:rPr>
                      <m:t>𝑴</m:t>
                    </m:r>
                  </m:oMath>
                </a14:m>
                <a:r>
                  <a:rPr lang="en-US" dirty="0">
                    <a:latin typeface="Times New Roman" pitchFamily="18" charset="0"/>
                    <a:cs typeface="Times New Roman" pitchFamily="18" charset="0"/>
                  </a:rPr>
                  <a:t>describes the linear deviation of magnetization from its static equilibrium value. Precession occurs around </a:t>
                </a:r>
                <a:r>
                  <a:rPr lang="en-US" dirty="0" smtClean="0">
                    <a:latin typeface="Times New Roman" pitchFamily="18" charset="0"/>
                    <a:cs typeface="Times New Roman" pitchFamily="18" charset="0"/>
                  </a:rPr>
                  <a:t>the bias </a:t>
                </a:r>
                <a:r>
                  <a:rPr lang="en-US" dirty="0">
                    <a:latin typeface="Times New Roman" pitchFamily="18" charset="0"/>
                    <a:cs typeface="Times New Roman" pitchFamily="18" charset="0"/>
                  </a:rPr>
                  <a:t>vector</a:t>
                </a:r>
                <a14:m>
                  <m:oMath xmlns:m="http://schemas.openxmlformats.org/officeDocument/2006/math">
                    <m:r>
                      <a:rPr lang="en-US" b="0" i="0" smtClean="0">
                        <a:latin typeface="Cambria Math" panose="02040503050406030204" pitchFamily="18" charset="0"/>
                      </a:rPr>
                      <m:t> </m:t>
                    </m:r>
                    <m:r>
                      <a:rPr lang="en-US" b="1" i="1">
                        <a:latin typeface="Cambria Math" panose="02040503050406030204" pitchFamily="18" charset="0"/>
                      </a:rPr>
                      <m:t>𝒃</m:t>
                    </m:r>
                  </m:oMath>
                </a14:m>
                <a:r>
                  <a:rPr lang="en-US" dirty="0">
                    <a:latin typeface="Times New Roman" pitchFamily="18" charset="0"/>
                    <a:cs typeface="Times New Roman" pitchFamily="18" charset="0"/>
                  </a:rPr>
                  <a:t>.</a:t>
                </a: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0</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b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intensity. </a:t>
                </a: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𝜔𝛾</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b="0" i="1" dirty="0" smtClean="0">
                                <a:latin typeface="Cambria Math" panose="02040503050406030204" pitchFamily="18" charset="0"/>
                                <a:cs typeface="Times New Roman" pitchFamily="18" charset="0"/>
                              </a:rPr>
                            </m:ctrlPr>
                          </m:sSupPr>
                          <m:e>
                            <m:r>
                              <a:rPr lang="en-US" b="0" i="1" dirty="0" smtClean="0">
                                <a:latin typeface="Cambria Math" panose="02040503050406030204" pitchFamily="18" charset="0"/>
                                <a:cs typeface="Times New Roman" pitchFamily="18" charset="0"/>
                              </a:rPr>
                              <m:t>𝑏</m:t>
                            </m:r>
                          </m:e>
                          <m:sup>
                            <m:r>
                              <a:rPr lang="en-US" b="0" i="1" dirty="0" smtClean="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𝜔</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sSup>
                          <m:sSupPr>
                            <m:ctrlPr>
                              <a:rPr lang="en-US" i="1" dirty="0">
                                <a:latin typeface="Cambria Math" panose="02040503050406030204" pitchFamily="18" charset="0"/>
                                <a:cs typeface="Times New Roman" pitchFamily="18" charset="0"/>
                              </a:rPr>
                            </m:ctrlPr>
                          </m:sSupPr>
                          <m:e>
                            <m:r>
                              <a:rPr lang="en-US" i="1" dirty="0">
                                <a:latin typeface="Cambria Math" panose="02040503050406030204" pitchFamily="18" charset="0"/>
                                <a:cs typeface="Times New Roman" pitchFamily="18" charset="0"/>
                              </a:rPr>
                              <m:t>𝑏</m:t>
                            </m:r>
                          </m:e>
                          <m:sup>
                            <m:r>
                              <a:rPr lang="en-US" i="1" dirty="0">
                                <a:latin typeface="Cambria Math" panose="02040503050406030204" pitchFamily="18" charset="0"/>
                                <a:cs typeface="Times New Roman"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a:latin typeface="Cambria Math" panose="02040503050406030204" pitchFamily="18" charset="0"/>
                            <a:cs typeface="Times New Roman"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𝜔𝛾</m:t>
                        </m:r>
                      </m:den>
                    </m:f>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754" t="-76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for some magnetic materials</a:t>
            </a:r>
          </a:p>
          <a:p>
            <a:endParaRPr lang="en-US" dirty="0"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59</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4159219142"/>
                  </p:ext>
                </p:extLst>
              </p:nvPr>
            </p:nvGraphicFramePr>
            <p:xfrm>
              <a:off x="1692366" y="2509277"/>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Larmor Frequency at</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𝒃</m:t>
                                  </m:r>
                                </m:e>
                                <m:sub>
                                  <m:r>
                                    <a:rPr lang="en-US" smtClean="0">
                                      <a:latin typeface="Cambria Math" panose="02040503050406030204" pitchFamily="18" charset="0"/>
                                    </a:rPr>
                                    <m:t>𝟎</m:t>
                                  </m:r>
                                </m:sub>
                              </m:sSub>
                              <m:r>
                                <a:rPr lang="en-US" smtClean="0">
                                  <a:latin typeface="Cambria Math" panose="02040503050406030204" pitchFamily="18" charset="0"/>
                                </a:rPr>
                                <m:t>=</m:t>
                              </m:r>
                              <m:r>
                                <a:rPr lang="en-US" b="0" i="1" smtClean="0">
                                  <a:latin typeface="Cambria Math" panose="02040503050406030204" pitchFamily="18" charset="0"/>
                                </a:rPr>
                                <m:t>1</m:t>
                              </m:r>
                              <m:r>
                                <m:rPr>
                                  <m:sty m:val="p"/>
                                </m:rPr>
                                <a:rPr lang="en-US" b="0" i="1" smtClean="0">
                                  <a:latin typeface="Cambria Math" panose="02040503050406030204" pitchFamily="18" charset="0"/>
                                </a:rPr>
                                <m:t>T</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4159219142"/>
                  </p:ext>
                </p:extLst>
              </p:nvPr>
            </p:nvGraphicFramePr>
            <p:xfrm>
              <a:off x="1692366" y="2509277"/>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xmlns="" xmlns:a14="http://schemas.microsoft.com/office/drawing/2010/main" val="908601240"/>
                        </a:ext>
                      </a:extLst>
                    </a:gridCol>
                    <a:gridCol w="4064000">
                      <a:extLst>
                        <a:ext uri="{9D8B030D-6E8A-4147-A177-3AD203B41FA5}">
                          <a16:colId xmlns:a16="http://schemas.microsoft.com/office/drawing/2014/main" xmlns="" xmlns:a14="http://schemas.microsoft.com/office/drawing/2010/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100150" t="-8197" r="-450" b="-531148"/>
                          </a:stretch>
                        </a:blipFill>
                      </a:tcPr>
                    </a:tc>
                    <a:extLst>
                      <a:ext uri="{0D108BD9-81ED-4DB2-BD59-A6C34878D82A}">
                        <a16:rowId xmlns:a16="http://schemas.microsoft.com/office/drawing/2014/main" xmlns="" xmlns:a14="http://schemas.microsoft.com/office/drawing/2010/main" val="1808383660"/>
                      </a:ext>
                    </a:extLst>
                  </a:tr>
                  <a:tr h="380619">
                    <a:tc>
                      <a:txBody>
                        <a:bodyPr/>
                        <a:lstStyle/>
                        <a:p>
                          <a:endParaRPr lang="en-US"/>
                        </a:p>
                      </a:txBody>
                      <a:tcPr>
                        <a:blipFill>
                          <a:blip r:embed="rId2"/>
                          <a:stretch>
                            <a:fillRect l="-150" t="-104762" r="-10045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3204097373"/>
                      </a:ext>
                    </a:extLst>
                  </a:tr>
                  <a:tr h="376746">
                    <a:tc>
                      <a:txBody>
                        <a:bodyPr/>
                        <a:lstStyle/>
                        <a:p>
                          <a:endParaRPr lang="en-US"/>
                        </a:p>
                      </a:txBody>
                      <a:tcPr>
                        <a:blipFill>
                          <a:blip r:embed="rId2"/>
                          <a:stretch>
                            <a:fillRect l="-150" t="-208065" r="-10045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3943803373"/>
                      </a:ext>
                    </a:extLst>
                  </a:tr>
                  <a:tr h="375476">
                    <a:tc>
                      <a:txBody>
                        <a:bodyPr/>
                        <a:lstStyle/>
                        <a:p>
                          <a:endParaRPr lang="en-US"/>
                        </a:p>
                      </a:txBody>
                      <a:tcPr>
                        <a:blipFill>
                          <a:blip r:embed="rId2"/>
                          <a:stretch>
                            <a:fillRect l="-150" t="-313115" r="-10045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35524551"/>
                      </a:ext>
                    </a:extLst>
                  </a:tr>
                  <a:tr h="372999">
                    <a:tc>
                      <a:txBody>
                        <a:bodyPr/>
                        <a:lstStyle/>
                        <a:p>
                          <a:endParaRPr lang="en-US"/>
                        </a:p>
                      </a:txBody>
                      <a:tcPr>
                        <a:blipFill>
                          <a:blip r:embed="rId2"/>
                          <a:stretch>
                            <a:fillRect l="-150" t="-406452" r="-10045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600524934"/>
                      </a:ext>
                    </a:extLst>
                  </a:tr>
                  <a:tr h="372872">
                    <a:tc>
                      <a:txBody>
                        <a:bodyPr/>
                        <a:lstStyle/>
                        <a:p>
                          <a:endParaRPr lang="en-US"/>
                        </a:p>
                      </a:txBody>
                      <a:tcPr>
                        <a:blipFill>
                          <a:blip r:embed="rId2"/>
                          <a:stretch>
                            <a:fillRect l="-150" t="-514754" r="-10045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spTree>
    <p:extLst>
      <p:ext uri="{BB962C8B-B14F-4D97-AF65-F5344CB8AC3E}">
        <p14:creationId xmlns:p14="http://schemas.microsoft.com/office/powerpoint/2010/main" val="2055650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consisted of a Gyromagnetic, dispersive ferromagnetic core used in a microwave frequency pulse transformer.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63</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2319442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65</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66</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25831" y="2090058"/>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67</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Susceptibility versus bias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68</a:t>
            </a:fld>
            <a:endParaRPr lang="en-US"/>
          </a:p>
        </p:txBody>
      </p:sp>
      <p:pic>
        <p:nvPicPr>
          <p:cNvPr id="9" name="Content Placeholder 8"/>
          <p:cNvPicPr>
            <a:picLocks noGrp="1" noChangeAspect="1"/>
          </p:cNvPicPr>
          <p:nvPr>
            <p:ph idx="1"/>
          </p:nvPr>
        </p:nvPicPr>
        <p:blipFill>
          <a:blip r:embed="rId2"/>
          <a:stretch>
            <a:fillRect/>
          </a:stretch>
        </p:blipFill>
        <p:spPr>
          <a:xfrm>
            <a:off x="695209" y="3173536"/>
            <a:ext cx="5400791"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716534"/>
                <a:ext cx="10801582" cy="1070549"/>
              </a:xfrm>
              <a:prstGeom prst="rect">
                <a:avLst/>
              </a:prstGeom>
            </p:spPr>
            <p:txBody>
              <a:bodyPr wrap="square">
                <a:spAutoFit/>
              </a:bodyPr>
              <a:lstStyle/>
              <a:p>
                <a14:m>
                  <m:oMath xmlns:m="http://schemas.openxmlformats.org/officeDocument/2006/math">
                    <m:r>
                      <a:rPr lang="en-US" sz="2000" b="1" i="1">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716534"/>
                <a:ext cx="10801582" cy="1070549"/>
              </a:xfrm>
              <a:prstGeom prst="rect">
                <a:avLst/>
              </a:prstGeom>
              <a:blipFill>
                <a:blip r:embed="rId4"/>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6096000" y="3173535"/>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Transverse Magnetic Field Intensity </a:t>
            </a:r>
            <a:r>
              <a:rPr lang="en-US" b="1" dirty="0" smtClean="0">
                <a:latin typeface="Times New Roman" panose="02020603050405020304" pitchFamily="18" charset="0"/>
                <a:cs typeface="Times New Roman" panose="02020603050405020304" pitchFamily="18" charset="0"/>
              </a:rPr>
              <a:t>H </a:t>
            </a:r>
            <a:r>
              <a:rPr lang="en-US" dirty="0" smtClean="0">
                <a:latin typeface="Times New Roman" panose="02020603050405020304" pitchFamily="18" charset="0"/>
                <a:cs typeface="Times New Roman" panose="02020603050405020304" pitchFamily="18" charset="0"/>
              </a:rPr>
              <a:t>(A/m)</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3" name="Picture 2"/>
          <p:cNvPicPr>
            <a:picLocks noChangeAspect="1"/>
          </p:cNvPicPr>
          <p:nvPr/>
        </p:nvPicPr>
        <p:blipFill>
          <a:blip r:embed="rId2"/>
          <a:stretch>
            <a:fillRect/>
          </a:stretch>
        </p:blipFill>
        <p:spPr>
          <a:xfrm>
            <a:off x="838200" y="2109283"/>
            <a:ext cx="5100747" cy="3828469"/>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938947" y="2109283"/>
            <a:ext cx="5100747" cy="3828469"/>
          </a:xfrm>
          <a:prstGeom prst="rect">
            <a:avLst/>
          </a:prstGeom>
          <a:ln>
            <a:solidFill>
              <a:schemeClr val="tx1"/>
            </a:solidFill>
          </a:ln>
        </p:spPr>
      </p:pic>
    </p:spTree>
    <p:extLst>
      <p:ext uri="{BB962C8B-B14F-4D97-AF65-F5344CB8AC3E}">
        <p14:creationId xmlns:p14="http://schemas.microsoft.com/office/powerpoint/2010/main" val="31405893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8846393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xmlns="" xmlns:a14="http://schemas.microsoft.com/office/drawing/2010/main" val="20000"/>
                        </a:ext>
                      </a:extLst>
                    </a:gridCol>
                    <a:gridCol w="2600562">
                      <a:extLst>
                        <a:ext uri="{9D8B030D-6E8A-4147-A177-3AD203B41FA5}">
                          <a16:colId xmlns:a16="http://schemas.microsoft.com/office/drawing/2014/main" xmlns="" xmlns:a14="http://schemas.microsoft.com/office/drawing/2010/main" val="20001"/>
                        </a:ext>
                      </a:extLst>
                    </a:gridCol>
                    <a:gridCol w="2600562">
                      <a:extLst>
                        <a:ext uri="{9D8B030D-6E8A-4147-A177-3AD203B41FA5}">
                          <a16:colId xmlns:a16="http://schemas.microsoft.com/office/drawing/2014/main" xmlns="" xmlns:a14="http://schemas.microsoft.com/office/drawing/2010/main" val="20002"/>
                        </a:ext>
                      </a:extLst>
                    </a:gridCol>
                    <a:gridCol w="2600562">
                      <a:extLst>
                        <a:ext uri="{9D8B030D-6E8A-4147-A177-3AD203B41FA5}">
                          <a16:colId xmlns:a16="http://schemas.microsoft.com/office/drawing/2014/main" xmlns="" xmlns:a14="http://schemas.microsoft.com/office/drawing/2010/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xmlns="" xmlns:a14="http://schemas.microsoft.com/office/drawing/2010/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xmlns:a14="http://schemas.microsoft.com/office/drawing/2010/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12582"/>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Propagation Constant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552218" y="2763875"/>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sp>
        <p:nvSpPr>
          <p:cNvPr id="9" name="TextBox 8"/>
          <p:cNvSpPr txBox="1"/>
          <p:nvPr/>
        </p:nvSpPr>
        <p:spPr>
          <a:xfrm>
            <a:off x="838201" y="1667554"/>
            <a:ext cx="983415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magnetic bias can be used to modulate the Attenuation Constant and Phase velocity.</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953009" y="2763875"/>
            <a:ext cx="5400791" cy="3182813"/>
          </a:xfrm>
          <a:prstGeom prst="rect">
            <a:avLst/>
          </a:prstGeom>
          <a:ln>
            <a:solidFill>
              <a:schemeClr val="tx1"/>
            </a:solidFill>
          </a:ln>
        </p:spPr>
      </p:pic>
    </p:spTree>
    <p:extLst>
      <p:ext uri="{BB962C8B-B14F-4D97-AF65-F5344CB8AC3E}">
        <p14:creationId xmlns:p14="http://schemas.microsoft.com/office/powerpoint/2010/main" val="3933322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5372100" cy="4351338"/>
              </a:xfrm>
            </p:spPr>
            <p:txBody>
              <a:bodyPr>
                <a:normAutofit/>
              </a:bodyPr>
              <a:lstStyle/>
              <a:p>
                <a:pPr marL="285750" indent="-285750"/>
                <a:r>
                  <a:rPr lang="en-US" dirty="0" smtClean="0">
                    <a:latin typeface="Cambria Math" panose="02040503050406030204" pitchFamily="18" charset="0"/>
                  </a:rPr>
                  <a:t>The phase velocity was calculated by the following </a:t>
                </a:r>
                <a:r>
                  <a:rPr lang="en-US" smtClean="0">
                    <a:latin typeface="Cambria Math" panose="02040503050406030204" pitchFamily="18" charset="0"/>
                  </a:rPr>
                  <a:t>relation:</a:t>
                </a:r>
                <a:endParaRPr lang="en-US"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ctrlPr>
                            <a:rPr lang="en-US" i="1">
                              <a:latin typeface="Cambria Math" panose="02040503050406030204" pitchFamily="18" charset="0"/>
                            </a:rPr>
                          </m:ctrlPr>
                        </m:dPr>
                        <m:e>
                          <m:r>
                            <m:rPr>
                              <m:sty m:val="p"/>
                            </m:rPr>
                            <a:rPr lang="en-US">
                              <a:latin typeface="Cambria Math" panose="02040503050406030204" pitchFamily="18" charset="0"/>
                            </a:rPr>
                            <m:t>ω</m:t>
                          </m:r>
                        </m:e>
                      </m:d>
                      <m:r>
                        <a:rPr lang="en-US">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𝜔</m:t>
                          </m:r>
                        </m:num>
                        <m:den>
                          <m:r>
                            <a:rPr lang="en-US" i="1" smtClean="0">
                              <a:latin typeface="Cambria Math" panose="02040503050406030204" pitchFamily="18" charset="0"/>
                              <a:ea typeface="Cambria Math" panose="02040503050406030204" pitchFamily="18" charset="0"/>
                            </a:rPr>
                            <m:t>𝛽</m:t>
                          </m:r>
                        </m:den>
                      </m:f>
                    </m:oMath>
                  </m:oMathPara>
                </a14:m>
                <a:endParaRPr lang="en-US" i="1"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5372100" cy="4351338"/>
              </a:xfrm>
              <a:blipFill>
                <a:blip r:embed="rId2"/>
                <a:stretch>
                  <a:fillRect l="-2043" t="-2521"/>
                </a:stretch>
              </a:blipFill>
            </p:spPr>
            <p:txBody>
              <a:bodyPr/>
              <a:lstStyle/>
              <a:p>
                <a:r>
                  <a:rPr lang="en-US" dirty="0">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p:pic>
        <p:nvPicPr>
          <p:cNvPr id="6" name="Picture 5"/>
          <p:cNvPicPr>
            <a:picLocks noChangeAspect="1"/>
          </p:cNvPicPr>
          <p:nvPr/>
        </p:nvPicPr>
        <p:blipFill>
          <a:blip r:embed="rId3"/>
          <a:stretch>
            <a:fillRect/>
          </a:stretch>
        </p:blipFill>
        <p:spPr>
          <a:xfrm>
            <a:off x="5832920" y="1943099"/>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832920" y="2232492"/>
            <a:ext cx="5555359" cy="3482906"/>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Intrinsic Wave Impedance versus bias</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stretch>
            <a:fillRect/>
          </a:stretch>
        </p:blipFill>
        <p:spPr>
          <a:xfrm>
            <a:off x="838200" y="2727613"/>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7" name="Picture 6"/>
          <p:cNvPicPr>
            <a:picLocks noChangeAspect="1"/>
          </p:cNvPicPr>
          <p:nvPr/>
        </p:nvPicPr>
        <p:blipFill>
          <a:blip r:embed="rId3"/>
          <a:stretch>
            <a:fillRect/>
          </a:stretch>
        </p:blipFill>
        <p:spPr>
          <a:xfrm>
            <a:off x="6238991" y="2727613"/>
            <a:ext cx="5400791" cy="3182813"/>
          </a:xfrm>
          <a:prstGeom prst="rect">
            <a:avLst/>
          </a:prstGeom>
          <a:ln>
            <a:solidFill>
              <a:schemeClr val="tx1"/>
            </a:solidFill>
          </a:ln>
        </p:spPr>
      </p:pic>
      <p:sp>
        <p:nvSpPr>
          <p:cNvPr id="8" name="Rectangle 7"/>
          <p:cNvSpPr/>
          <p:nvPr/>
        </p:nvSpPr>
        <p:spPr>
          <a:xfrm>
            <a:off x="990599" y="1743430"/>
            <a:ext cx="10269583"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Intrinsic Wave Impedance of the Magnetic Transmission Line.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4196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276911"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76911" y="1961383"/>
                <a:ext cx="5267332" cy="3255828"/>
              </a:xfrm>
              <a:prstGeom prst="rect">
                <a:avLst/>
              </a:prstGeom>
              <a:blipFill>
                <a:blip r:embed="rId2"/>
                <a:stretch>
                  <a:fillRect l="-1505" t="-1498" b="-149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096000" y="1961383"/>
            <a:ext cx="5555359" cy="3482906"/>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Longitudinal Admittance </a:t>
            </a:r>
            <a:r>
              <a:rPr lang="en-US" dirty="0" smtClean="0">
                <a:latin typeface="Times New Roman" pitchFamily="18" charset="0"/>
                <a:cs typeface="Times New Roman" pitchFamily="18" charset="0"/>
              </a:rPr>
              <a:t>versus bias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p:pic>
        <p:nvPicPr>
          <p:cNvPr id="7" name="Picture 6"/>
          <p:cNvPicPr>
            <a:picLocks noChangeAspect="1"/>
          </p:cNvPicPr>
          <p:nvPr/>
        </p:nvPicPr>
        <p:blipFill>
          <a:blip r:embed="rId2"/>
          <a:stretch>
            <a:fillRect/>
          </a:stretch>
        </p:blipFill>
        <p:spPr>
          <a:xfrm>
            <a:off x="5953009" y="2194469"/>
            <a:ext cx="5400791" cy="3182813"/>
          </a:xfrm>
          <a:prstGeom prst="rect">
            <a:avLst/>
          </a:prstGeom>
          <a:ln>
            <a:solidFill>
              <a:schemeClr val="tx1"/>
            </a:solidFill>
          </a:ln>
        </p:spPr>
      </p:pic>
      <p:sp>
        <p:nvSpPr>
          <p:cNvPr id="8" name="Rectangle 7"/>
          <p:cNvSpPr/>
          <p:nvPr/>
        </p:nvSpPr>
        <p:spPr>
          <a:xfrm>
            <a:off x="838200" y="2194469"/>
            <a:ext cx="4909458"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Longitudinal Admittance. This controls the losses and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4129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669634" y="2170872"/>
            <a:ext cx="5555359" cy="3482906"/>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a:t>
            </a:r>
            <a:r>
              <a:rPr lang="en-US" dirty="0" smtClean="0">
                <a:latin typeface="Times New Roman" panose="02020603050405020304" pitchFamily="18" charset="0"/>
                <a:cs typeface="Times New Roman" pitchFamily="18" charset="0"/>
              </a:rPr>
              <a:t>versus bias</a:t>
            </a:r>
            <a:endParaRPr lang="en-US" dirty="0"/>
          </a:p>
        </p:txBody>
      </p:sp>
      <p:pic>
        <p:nvPicPr>
          <p:cNvPr id="6" name="Content Placeholder 5"/>
          <p:cNvPicPr>
            <a:picLocks noGrp="1" noChangeAspect="1"/>
          </p:cNvPicPr>
          <p:nvPr>
            <p:ph idx="1"/>
          </p:nvPr>
        </p:nvPicPr>
        <p:blipFill>
          <a:blip r:embed="rId2"/>
          <a:stretch>
            <a:fillRect/>
          </a:stretch>
        </p:blipFill>
        <p:spPr>
          <a:xfrm>
            <a:off x="838200" y="2648019"/>
            <a:ext cx="5400791" cy="3182813"/>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82</a:t>
            </a:fld>
            <a:endParaRPr lang="en-US"/>
          </a:p>
        </p:txBody>
      </p:sp>
      <p:pic>
        <p:nvPicPr>
          <p:cNvPr id="7" name="Picture 6"/>
          <p:cNvPicPr>
            <a:picLocks noChangeAspect="1"/>
          </p:cNvPicPr>
          <p:nvPr/>
        </p:nvPicPr>
        <p:blipFill>
          <a:blip r:embed="rId3"/>
          <a:stretch>
            <a:fillRect/>
          </a:stretch>
        </p:blipFill>
        <p:spPr>
          <a:xfrm>
            <a:off x="6238991" y="2648018"/>
            <a:ext cx="5400791" cy="3182813"/>
          </a:xfrm>
          <a:prstGeom prst="rect">
            <a:avLst/>
          </a:prstGeom>
          <a:ln>
            <a:solidFill>
              <a:schemeClr val="tx1"/>
            </a:solidFill>
          </a:ln>
        </p:spPr>
      </p:pic>
      <p:sp>
        <p:nvSpPr>
          <p:cNvPr id="8" name="Rectangle 7"/>
          <p:cNvSpPr/>
          <p:nvPr/>
        </p:nvSpPr>
        <p:spPr>
          <a:xfrm>
            <a:off x="838199" y="1690688"/>
            <a:ext cx="10515601"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magnetic bias can be used to modulate the </a:t>
            </a:r>
            <a:r>
              <a:rPr lang="en-US" sz="2400" dirty="0" smtClean="0">
                <a:latin typeface="Times New Roman" panose="02020603050405020304" pitchFamily="18" charset="0"/>
                <a:cs typeface="Times New Roman" panose="02020603050405020304" pitchFamily="18" charset="0"/>
              </a:rPr>
              <a:t>Transverse Impedance. This controls the bandwidth of the Magnetic Transmission Line.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867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a:t>
            </a:r>
            <a:r>
              <a:rPr lang="en-US" dirty="0" err="1" smtClean="0">
                <a:latin typeface="Times New Roman" pitchFamily="18" charset="0"/>
                <a:cs typeface="Times New Roman" pitchFamily="18" charset="0"/>
              </a:rPr>
              <a:t>Gyromagnetic</a:t>
            </a:r>
            <a:r>
              <a:rPr lang="en-US" dirty="0" smtClean="0">
                <a:latin typeface="Times New Roman" pitchFamily="18" charset="0"/>
                <a:cs typeface="Times New Roman" pitchFamily="18" charset="0"/>
              </a:rPr>
              <a:t>,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84</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xmlns="" xmlns:a14="http://schemas.microsoft.com/office/drawing/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xmlns="" xmlns:a14="http://schemas.microsoft.com/office/drawing/2010/main" val="4172966311"/>
                        </a:ext>
                      </a:extLst>
                    </a:gridCol>
                    <a:gridCol w="2499214">
                      <a:extLst>
                        <a:ext uri="{9D8B030D-6E8A-4147-A177-3AD203B41FA5}">
                          <a16:colId xmlns:a16="http://schemas.microsoft.com/office/drawing/2014/main" xmlns="" xmlns:a14="http://schemas.microsoft.com/office/drawing/2010/main" val="1255871291"/>
                        </a:ext>
                      </a:extLst>
                    </a:gridCol>
                    <a:gridCol w="3488275">
                      <a:extLst>
                        <a:ext uri="{9D8B030D-6E8A-4147-A177-3AD203B41FA5}">
                          <a16:colId xmlns:a16="http://schemas.microsoft.com/office/drawing/2014/main" xmlns="" xmlns:a14="http://schemas.microsoft.com/office/drawing/2010/main" val="3298123944"/>
                        </a:ext>
                      </a:extLst>
                    </a:gridCol>
                    <a:gridCol w="3177660">
                      <a:extLst>
                        <a:ext uri="{9D8B030D-6E8A-4147-A177-3AD203B41FA5}">
                          <a16:colId xmlns:a16="http://schemas.microsoft.com/office/drawing/2014/main" xmlns="" xmlns:a14="http://schemas.microsoft.com/office/drawing/2010/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xmlns="" xmlns:a14="http://schemas.microsoft.com/office/drawing/2010/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86</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xmlns="" xmlns:a14="http://schemas.microsoft.com/office/drawing/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xmlns="" xmlns:a14="http://schemas.microsoft.com/office/drawing/2010/main" val="3036728287"/>
                        </a:ext>
                      </a:extLst>
                    </a:gridCol>
                    <a:gridCol w="4114800">
                      <a:extLst>
                        <a:ext uri="{9D8B030D-6E8A-4147-A177-3AD203B41FA5}">
                          <a16:colId xmlns:a16="http://schemas.microsoft.com/office/drawing/2014/main" xmlns="" xmlns:a14="http://schemas.microsoft.com/office/drawing/2010/main" val="789189037"/>
                        </a:ext>
                      </a:extLst>
                    </a:gridCol>
                    <a:gridCol w="3503023">
                      <a:extLst>
                        <a:ext uri="{9D8B030D-6E8A-4147-A177-3AD203B41FA5}">
                          <a16:colId xmlns:a16="http://schemas.microsoft.com/office/drawing/2014/main" xmlns="" xmlns:a14="http://schemas.microsoft.com/office/drawing/2010/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xmlns="" xmlns:a14="http://schemas.microsoft.com/office/drawing/2010/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xmlns="" xmlns:a14="http://schemas.microsoft.com/office/drawing/2010/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xmlns="" xmlns:a14="http://schemas.microsoft.com/office/drawing/2010/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xmlns="" xmlns:a14="http://schemas.microsoft.com/office/drawing/2010/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xmlns="" xmlns:a14="http://schemas.microsoft.com/office/drawing/2010/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xmlns="" xmlns:a14="http://schemas.microsoft.com/office/drawing/2010/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5094</TotalTime>
  <Words>4343</Words>
  <Application>Microsoft Office PowerPoint</Application>
  <PresentationFormat>Widescreen</PresentationFormat>
  <Paragraphs>724</Paragraphs>
  <Slides>89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Dispersion</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Introduction to Pulse Transformer</vt:lpstr>
      <vt:lpstr>3.3. Pulse Transformer Magnetic Transmission Line Model</vt:lpstr>
      <vt:lpstr>3.3. Pulse Transformer Simulation in MEEP</vt:lpstr>
      <vt:lpstr>3.3. Geometry of Pulse Transformer</vt:lpstr>
      <vt:lpstr>3.3. Material Properties of MnZn Ferrite</vt:lpstr>
      <vt:lpstr>3.3. Susceptibility versus bias</vt:lpstr>
      <vt:lpstr>3.3. Soft Electric Gaussian Current Pulse</vt:lpstr>
      <vt:lpstr>3.3. Evolution of Transverse Magnetic Field Intensity H (A/m)</vt:lpstr>
      <vt:lpstr>3.3. Color map for Longitudinal Fields</vt:lpstr>
      <vt:lpstr>3.3. Color map for Transverse Fields</vt:lpstr>
      <vt:lpstr>3.3. Field Map for Magnetic Transmission Line</vt:lpstr>
      <vt:lpstr>3.3. Propagation Constant of Magnetic Transmission Line</vt:lpstr>
      <vt:lpstr>3.3. Propagation Constant versus bias</vt:lpstr>
      <vt:lpstr>3.3. Phase Velocity of Magnetic Transmission Line</vt:lpstr>
      <vt:lpstr>3.3. Intrinsic Wave Impedance of Magnetic Transmission Line</vt:lpstr>
      <vt:lpstr>3.3. Intrinsic Wave Impedance versus bias</vt:lpstr>
      <vt:lpstr>3.3. Longitudinal Admittance of Magnetic Transmission Line</vt:lpstr>
      <vt:lpstr>3.3. Longitudinal Admittance versus bias</vt:lpstr>
      <vt:lpstr>3.3. Transverse Impedance of Magnetic Transmission Line</vt:lpstr>
      <vt:lpstr>3.3. Transverse Impedance versus bias</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1374</cp:revision>
  <dcterms:created xsi:type="dcterms:W3CDTF">2019-10-08T20:14:06Z</dcterms:created>
  <dcterms:modified xsi:type="dcterms:W3CDTF">2020-10-13T23:24:03Z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